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0568-B86C-44B0-93B9-B599656B56FF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C64E-C9A0-42BC-B4F1-0786EE6DB41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>
            <a:normAutofit/>
          </a:bodyPr>
          <a:lstStyle/>
          <a:p>
            <a:r>
              <a:rPr lang="ar-IQ" sz="2400" b="1" dirty="0"/>
              <a:t>3-2 مجتمع البحث وعينته</a:t>
            </a:r>
            <a:r>
              <a:rPr lang="ar-IQ" sz="2400" b="1" dirty="0" smtClean="0"/>
              <a:t>.</a:t>
            </a: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929618" cy="43529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ar-SA" dirty="0">
                <a:solidFill>
                  <a:schemeClr val="tx1"/>
                </a:solidFill>
              </a:rPr>
              <a:t>الغرض من اختيار عينة البحث للحصول على معلومات على مجتمع البحث الأصلي، لان من الصعوبة أن يتم تطبيق التجربة على جميع أفراد المجتمع.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ولهذا يرى وجيه محجوب</a:t>
            </a:r>
            <a:r>
              <a:rPr lang="ar-SA" baseline="30000" dirty="0">
                <a:solidFill>
                  <a:schemeClr val="tx1"/>
                </a:solidFill>
                <a:hlinkClick r:id=""/>
              </a:rPr>
              <a:t>(1)</a:t>
            </a:r>
            <a:r>
              <a:rPr lang="ar-SA" dirty="0">
                <a:solidFill>
                  <a:schemeClr val="tx1"/>
                </a:solidFill>
              </a:rPr>
              <a:t> أن العينة (هي الجزء الذي يمثل مجتمع الأصل الذي يجري الباحث مجمل ومحور عمله عليه).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b="1" dirty="0" err="1">
                <a:solidFill>
                  <a:schemeClr val="tx1"/>
                </a:solidFill>
              </a:rPr>
              <a:t>اولا</a:t>
            </a:r>
            <a:r>
              <a:rPr lang="ar-SA" b="1" dirty="0">
                <a:solidFill>
                  <a:schemeClr val="tx1"/>
                </a:solidFill>
              </a:rPr>
              <a:t> :خطوات وشروط اختيار العينة :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تحيد مجتمع البحث.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مفردات (قائمة) مجتمع الأصل.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طريقة اختيار العينة.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كفاية العينة للمجتمع.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الابتعاد عن خطاء الصدفة في الاختيار.</a:t>
            </a:r>
            <a:endParaRPr lang="en-US" dirty="0">
              <a:solidFill>
                <a:schemeClr val="tx1"/>
              </a:solidFill>
            </a:endParaRPr>
          </a:p>
          <a:p>
            <a:pPr lvl="0" algn="just"/>
            <a:r>
              <a:rPr lang="ar-SA" b="1" dirty="0">
                <a:solidFill>
                  <a:schemeClr val="tx1"/>
                </a:solidFill>
              </a:rPr>
              <a:t>الابتعاد عن التحيز في الاختيار.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SA" baseline="30000" dirty="0">
                <a:solidFill>
                  <a:schemeClr val="tx1"/>
                </a:solidFill>
                <a:hlinkClick r:id=""/>
              </a:rPr>
              <a:t>(1)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IQ" dirty="0">
                <a:solidFill>
                  <a:schemeClr val="tx1"/>
                </a:solidFill>
              </a:rPr>
              <a:t>وجيه محجوب.مصدر سبق ذكره ،1993،ص181.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r>
              <a:rPr lang="ar-SA" dirty="0"/>
              <a:t>الغرض من اختيار عينة البحث للحصول على معلومات على مجتمع البحث الأصلي، لان من الصعوبة أن يتم تطبيق التجربة على جميع أفراد المجتمع.</a:t>
            </a:r>
            <a:endParaRPr lang="en-US" dirty="0"/>
          </a:p>
          <a:p>
            <a:r>
              <a:rPr lang="ar-SA" dirty="0"/>
              <a:t>ولهذا يرى وجيه محجوب</a:t>
            </a:r>
            <a:r>
              <a:rPr lang="ar-SA" baseline="30000" dirty="0">
                <a:hlinkClick r:id="" action="ppaction://hlinkfile"/>
              </a:rPr>
              <a:t>(1)</a:t>
            </a:r>
            <a:r>
              <a:rPr lang="ar-SA" dirty="0"/>
              <a:t> أن العينة (هي الجزء الذي يمثل مجتمع الأصل الذي يجري الباحث مجمل ومحور عمله عليه).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 err="1"/>
              <a:t>اولا</a:t>
            </a:r>
            <a:r>
              <a:rPr lang="ar-SA" b="1" dirty="0"/>
              <a:t> :خطوات وشروط اختيار العينة :</a:t>
            </a:r>
            <a:endParaRPr lang="en-US" dirty="0"/>
          </a:p>
          <a:p>
            <a:pPr lvl="0"/>
            <a:r>
              <a:rPr lang="ar-SA" b="1" dirty="0"/>
              <a:t>تحيد مجتمع البحث.</a:t>
            </a:r>
            <a:endParaRPr lang="en-US" dirty="0"/>
          </a:p>
          <a:p>
            <a:pPr lvl="0"/>
            <a:r>
              <a:rPr lang="ar-SA" b="1" dirty="0"/>
              <a:t>مفردات (قائمة) مجتمع الأصل.</a:t>
            </a:r>
            <a:endParaRPr lang="en-US" dirty="0"/>
          </a:p>
          <a:p>
            <a:pPr lvl="0"/>
            <a:r>
              <a:rPr lang="ar-SA" b="1" dirty="0"/>
              <a:t>طريقة اختيار العينة.</a:t>
            </a:r>
            <a:endParaRPr lang="en-US" dirty="0"/>
          </a:p>
          <a:p>
            <a:pPr lvl="0"/>
            <a:r>
              <a:rPr lang="ar-SA" b="1" dirty="0"/>
              <a:t>كفاية العينة للمجتمع.</a:t>
            </a:r>
            <a:endParaRPr lang="en-US" dirty="0"/>
          </a:p>
          <a:p>
            <a:pPr lvl="0"/>
            <a:r>
              <a:rPr lang="ar-SA" b="1" dirty="0"/>
              <a:t>الابتعاد عن خطاء الصدفة في الاختيار.</a:t>
            </a:r>
            <a:endParaRPr lang="en-US" dirty="0"/>
          </a:p>
          <a:p>
            <a:pPr lvl="0"/>
            <a:r>
              <a:rPr lang="ar-SA" b="1" dirty="0"/>
              <a:t>الابتعاد عن التحيز في الاختيار.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aseline="30000" dirty="0">
                <a:hlinkClick r:id="" action="ppaction://hlinkfile"/>
              </a:rPr>
              <a:t>(1)</a:t>
            </a:r>
            <a:r>
              <a:rPr lang="ar-SA" dirty="0"/>
              <a:t> </a:t>
            </a:r>
            <a:r>
              <a:rPr lang="ar-IQ" dirty="0"/>
              <a:t>وجيه محجوب.مصدر سبق ذكره ،1993،ص181.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lvl="0"/>
            <a:r>
              <a:rPr lang="ar-SA" sz="1100" b="1" dirty="0"/>
              <a:t>تحيد مجتمع البحث.</a:t>
            </a:r>
            <a:endParaRPr lang="en-US" sz="1100" dirty="0"/>
          </a:p>
          <a:p>
            <a:r>
              <a:rPr lang="ar-SA" sz="1100" dirty="0"/>
              <a:t>من الأمور المهم في انجاز البحث ومعالجة مشكلة هو تحديد مجتمع البحث الأصلي تحديدا دقيقا ودراسته بشكل واف ، ويطلق بعض الباحثين عنه مجتمع الأصل أو مجتمع البحث .وهو المجتمع الذي سوف تعمم نتائج البحث عليه لاحقا</a:t>
            </a:r>
            <a:r>
              <a:rPr lang="ar-SA" sz="1100" dirty="0" smtClean="0"/>
              <a:t>.</a:t>
            </a:r>
            <a:endParaRPr lang="en-US" sz="1100" dirty="0"/>
          </a:p>
          <a:p>
            <a:pPr lvl="0"/>
            <a:r>
              <a:rPr lang="ar-SA" sz="1100" b="1" dirty="0"/>
              <a:t>مفردات (قائمة) مجتمع الأصل.</a:t>
            </a:r>
            <a:endParaRPr lang="en-US" sz="1100" dirty="0"/>
          </a:p>
          <a:p>
            <a:r>
              <a:rPr lang="ar-SA" sz="1100" dirty="0"/>
              <a:t>بعد تحديد متجمع البحث لابد من أعداد قائمة بهذا المجتمع تمثل أسمائهم وغيرها من متغيرات يحتاجها في البحث مثلا العمر التحصيل العلمي . </a:t>
            </a:r>
            <a:endParaRPr lang="en-US" sz="1100" dirty="0"/>
          </a:p>
          <a:p>
            <a:r>
              <a:rPr lang="ar-SA" sz="1100" dirty="0"/>
              <a:t>وبما أن اغلب عينة بحوثنا على المجتمع الرياضي (لاعبين – حكام – أداريين) هنا يتطلب اخذ مفردات وقائمة المجتمع أما من الأندية أو الاتحادات الفرعية أو المركزية </a:t>
            </a:r>
            <a:r>
              <a:rPr lang="ar-SA" sz="1100" dirty="0" smtClean="0"/>
              <a:t>.</a:t>
            </a:r>
            <a:endParaRPr lang="en-US" sz="1100" dirty="0"/>
          </a:p>
          <a:p>
            <a:pPr lvl="0"/>
            <a:r>
              <a:rPr lang="ar-SA" sz="1100" b="1" dirty="0"/>
              <a:t>طريقة اختيار العينة.</a:t>
            </a:r>
            <a:endParaRPr lang="en-US" sz="1100" dirty="0"/>
          </a:p>
          <a:p>
            <a:r>
              <a:rPr lang="ar-SA" sz="1100" dirty="0"/>
              <a:t>بعد تحديد مفردات مجتمع الأصل ، والمتطلبات الضرورية لانجاز البحث والمتمثلة بهذا المجتمع هنا يتم اختيار العينة وفق تلك المفردات .</a:t>
            </a:r>
            <a:endParaRPr lang="en-US" sz="1100" dirty="0"/>
          </a:p>
          <a:p>
            <a:r>
              <a:rPr lang="ar-SA" sz="1100" dirty="0"/>
              <a:t>والعينة الجيدة لابد أن تمثل مجتمع البحث تمثيلا كاملا قدر الإمكان. </a:t>
            </a:r>
            <a:endParaRPr lang="en-US" sz="1100" dirty="0"/>
          </a:p>
          <a:p>
            <a:pPr lvl="0"/>
            <a:r>
              <a:rPr lang="ar-SA" sz="1100" b="1" dirty="0"/>
              <a:t>كفاية العينة للمجتمع.</a:t>
            </a:r>
            <a:endParaRPr lang="en-US" sz="1100" dirty="0"/>
          </a:p>
          <a:p>
            <a:r>
              <a:rPr lang="ar-SA" sz="1100" dirty="0"/>
              <a:t>وهنا يتطلب تحديد نسب العينة التي تمثل مجتمع البحث تمثيلا كافيا وتسمح بتعميم النتائج .</a:t>
            </a:r>
            <a:endParaRPr lang="en-US" sz="1100" dirty="0"/>
          </a:p>
          <a:p>
            <a:r>
              <a:rPr lang="ar-SA" sz="1100" dirty="0"/>
              <a:t>والعينة الكافية نوعا وعددا سوف تحقق النجاح في انجاز البحث ، وكلما كبر مجتمع البحث صفرت عينة البحث وبالعكس كلما صغر مجتمع البحث كبرت العينة. </a:t>
            </a:r>
            <a:endParaRPr lang="en-US" sz="1100" dirty="0"/>
          </a:p>
          <a:p>
            <a:pPr lvl="0"/>
            <a:r>
              <a:rPr lang="ar-SA" sz="1100" b="1" dirty="0"/>
              <a:t>تحيد مجتمع البحث.</a:t>
            </a:r>
            <a:endParaRPr lang="en-US" sz="1100" dirty="0"/>
          </a:p>
          <a:p>
            <a:r>
              <a:rPr lang="ar-SA" sz="1100" dirty="0"/>
              <a:t>من الأمور المهم في انجاز البحث ومعالجة مشكلة هو تحديد مجتمع البحث الأصلي تحديدا دقيقا ودراسته بشكل واف ، ويطلق بعض الباحثين عنه مجتمع الأصل أو مجتمع البحث .وهو المجتمع الذي سوف تعمم نتائج البحث عليه لاحقا</a:t>
            </a:r>
            <a:r>
              <a:rPr lang="ar-SA" sz="1100" dirty="0" smtClean="0"/>
              <a:t>.</a:t>
            </a:r>
            <a:endParaRPr lang="en-US" sz="1100" dirty="0"/>
          </a:p>
          <a:p>
            <a:pPr lvl="0"/>
            <a:r>
              <a:rPr lang="ar-SA" sz="1100" b="1" dirty="0"/>
              <a:t>مفردات (قائمة) مجتمع الأصل.</a:t>
            </a:r>
            <a:endParaRPr lang="en-US" sz="1100" dirty="0"/>
          </a:p>
          <a:p>
            <a:r>
              <a:rPr lang="ar-SA" sz="1100" dirty="0"/>
              <a:t>بعد تحديد متجمع البحث لابد من أعداد قائمة بهذا المجتمع تمثل أسمائهم وغيرها من متغيرات يحتاجها في البحث مثلا العمر التحصيل العلمي . </a:t>
            </a:r>
            <a:endParaRPr lang="en-US" sz="1100" dirty="0"/>
          </a:p>
          <a:p>
            <a:r>
              <a:rPr lang="ar-SA" sz="1100" dirty="0"/>
              <a:t>وبما أن اغلب عينة بحوثنا على المجتمع الرياضي (لاعبين – حكام – أداريين) هنا يتطلب اخذ مفردات وقائمة المجتمع أما من الأندية أو الاتحادات الفرعية أو المركزية .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pPr lvl="0"/>
            <a:r>
              <a:rPr lang="ar-SA" sz="1100" b="1" dirty="0"/>
              <a:t>طريقة اختيار العينة.</a:t>
            </a:r>
            <a:endParaRPr lang="en-US" sz="1100" dirty="0"/>
          </a:p>
          <a:p>
            <a:r>
              <a:rPr lang="ar-SA" sz="1100" dirty="0"/>
              <a:t>بعد تحديد مفردات مجتمع الأصل ، والمتطلبات الضرورية لانجاز البحث والمتمثلة بهذا المجتمع هنا يتم اختيار العينة وفق تلك المفردات .</a:t>
            </a:r>
            <a:endParaRPr lang="en-US" sz="1100" dirty="0"/>
          </a:p>
          <a:p>
            <a:r>
              <a:rPr lang="ar-SA" sz="1100" dirty="0"/>
              <a:t>والعينة الجيدة لابد أن تمثل مجتمع البحث تمثيلا كاملا قدر الإمكان. 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pPr lvl="0"/>
            <a:r>
              <a:rPr lang="ar-SA" sz="1100" b="1" dirty="0"/>
              <a:t>كفاية العينة للمجتمع.</a:t>
            </a:r>
            <a:endParaRPr lang="en-US" sz="1100" dirty="0"/>
          </a:p>
          <a:p>
            <a:r>
              <a:rPr lang="ar-SA" sz="1100" dirty="0"/>
              <a:t>وهنا يتطلب تحديد نسب العينة التي تمثل مجتمع البحث تمثيلا كافيا وتسمح بتعميم النتائج .</a:t>
            </a:r>
            <a:endParaRPr lang="en-US" sz="1100" dirty="0"/>
          </a:p>
          <a:p>
            <a:r>
              <a:rPr lang="ar-SA" sz="1100" dirty="0"/>
              <a:t>والعينة الكافية نوعا وعددا سوف تحقق النجاح في انجاز البحث ، وكلما كبر مجتمع البحث صفرت عينة البحث وبالعكس كلما صغر مجتمع البحث كبرت العينة. </a:t>
            </a:r>
            <a:endParaRPr lang="en-US" sz="1100" dirty="0"/>
          </a:p>
          <a:p>
            <a:endParaRPr lang="ar-IQ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ar-SA" b="1" dirty="0"/>
              <a:t>الابتعاد عن خطاء الصدفة في الاختيار.</a:t>
            </a:r>
            <a:endParaRPr lang="en-US" dirty="0"/>
          </a:p>
          <a:p>
            <a:r>
              <a:rPr lang="ar-SA" dirty="0"/>
              <a:t>وهو الخطاء الذي ينشئ نتيجة الفروق في العدد بين حجم العينة وحجم المجتمع .</a:t>
            </a:r>
            <a:endParaRPr lang="en-US" dirty="0"/>
          </a:p>
          <a:p>
            <a:r>
              <a:rPr lang="ar-SA" dirty="0"/>
              <a:t>فعند اختيار العينة المحدودة العدد وليس مضمونا أن يكون متوسط القيم في العينة المختارة هو نفس المتوسط العام في المجتمع .</a:t>
            </a:r>
            <a:endParaRPr lang="en-US" dirty="0"/>
          </a:p>
          <a:p>
            <a:r>
              <a:rPr lang="ar-SA" dirty="0"/>
              <a:t>ومثلا على ذلك فان العينة التي نختارها لديهم شخص ضعيف بالمستوى البدني فينحرف المتوسط إلى الأسفل ، وقد يحصل أخر في العينة على درجة كبيرة فينحرف بالمتوسط إلى الأعلى ، ويرجع سبب ذلك للصدفة .</a:t>
            </a:r>
            <a:endParaRPr lang="en-US" dirty="0"/>
          </a:p>
          <a:p>
            <a:r>
              <a:rPr lang="ar-SA" dirty="0"/>
              <a:t>وحتى نتخلص من هذه المشكلة لابد من اختيار عينة كبيرة الحجم.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ar-SA" b="1" dirty="0"/>
              <a:t>الابتعاد عن التحيز في الاختيار.</a:t>
            </a:r>
            <a:endParaRPr lang="en-US" dirty="0"/>
          </a:p>
          <a:p>
            <a:r>
              <a:rPr lang="ar-SA" dirty="0"/>
              <a:t>وهي عدم مراعاة اختيار مفردات البحث بطريقة عشوائية ، وان الإطار الذي اعتمد عليه الباحث في اختيار عينة البحث لم يكن دقيقا ، أو نتيجة لعدم الحصول على البيانات المطلوبة من بعض مفردات البحث .</a:t>
            </a:r>
            <a:endParaRPr lang="en-US" dirty="0"/>
          </a:p>
          <a:p>
            <a:r>
              <a:rPr lang="ar-SA" dirty="0"/>
              <a:t>وهنا وجب على الباحث أن يلم بالأسباب التي تؤدي إلى التحيز حتى يستطيع أن يتحكم فيها قدر المستطاع.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ثانيا : أنواع العينات:</a:t>
            </a:r>
            <a:endParaRPr lang="en-US" dirty="0"/>
          </a:p>
          <a:p>
            <a:pPr lvl="0"/>
            <a:r>
              <a:rPr lang="ar-SA" b="1" dirty="0"/>
              <a:t>العينات المقصودة( </a:t>
            </a:r>
            <a:r>
              <a:rPr lang="ar-SA" b="1" dirty="0" err="1"/>
              <a:t>العمدية</a:t>
            </a:r>
            <a:r>
              <a:rPr lang="ar-SA" b="1" dirty="0"/>
              <a:t>).</a:t>
            </a:r>
            <a:endParaRPr lang="en-US" dirty="0"/>
          </a:p>
          <a:p>
            <a:r>
              <a:rPr lang="ar-SA" dirty="0"/>
              <a:t>وهي العينة التي </a:t>
            </a:r>
            <a:r>
              <a:rPr lang="ar-SA" dirty="0" err="1"/>
              <a:t>يتقصد</a:t>
            </a:r>
            <a:r>
              <a:rPr lang="ar-SA" dirty="0"/>
              <a:t> الباحث في اختيارها ليعمم نتائج هذه العينة على الكل (المجتمع). ويتم اختيارها لسهولة جمعها ومراجعتها 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0"/>
            <a:r>
              <a:rPr lang="ar-SA" b="1" dirty="0"/>
              <a:t>العينات الغير مقصودة(العشوائية)</a:t>
            </a:r>
            <a:endParaRPr lang="en-US" dirty="0"/>
          </a:p>
          <a:p>
            <a:r>
              <a:rPr lang="ar-SA" dirty="0"/>
              <a:t>وهي عينات غير مقصودة في اختيارها . وتكون على عدة أنواع منها </a:t>
            </a:r>
            <a:r>
              <a:rPr lang="ar-SA" dirty="0" smtClean="0"/>
              <a:t>:</a:t>
            </a:r>
            <a:endParaRPr lang="en-US" dirty="0"/>
          </a:p>
          <a:p>
            <a:pPr lvl="0"/>
            <a:r>
              <a:rPr lang="ar-SA" b="1" dirty="0"/>
              <a:t>العينة العشوائية  البسيطة.</a:t>
            </a:r>
            <a:endParaRPr lang="en-US" dirty="0"/>
          </a:p>
          <a:p>
            <a:r>
              <a:rPr lang="ar-SA" dirty="0"/>
              <a:t>وفي هذا النوع من العينة تسمح لجميع الأفراد فرصا متساوية ومستقلة في الخضوع للتجربة ، أي لكل فرد في المجتمع نفس الفرصة في الاختيار ، وان اختيار أي فرد لا يؤثر في اختيار الفرد الأخر.</a:t>
            </a:r>
            <a:endParaRPr lang="en-US" dirty="0"/>
          </a:p>
          <a:p>
            <a:r>
              <a:rPr lang="ar-SA" dirty="0"/>
              <a:t>ومن الأمثلة في اختيار هذه العينة منا:</a:t>
            </a:r>
            <a:endParaRPr lang="en-US" dirty="0"/>
          </a:p>
          <a:p>
            <a:pPr lvl="0"/>
            <a:r>
              <a:rPr lang="ar-SA" dirty="0"/>
              <a:t>كتابة الأسماء في بطاقات صغيرة ثم توضع في صناديق ويتم وبعد تقلبها يتم سحب بطاقة بعد أخرى.</a:t>
            </a:r>
            <a:endParaRPr lang="en-US" dirty="0"/>
          </a:p>
          <a:p>
            <a:pPr lvl="0"/>
            <a:r>
              <a:rPr lang="ar-SA" dirty="0"/>
              <a:t>استخدام الجداول الأعداد العشوائية والتي أعدها (فيشر </a:t>
            </a:r>
            <a:r>
              <a:rPr lang="ar-SA" dirty="0" err="1"/>
              <a:t>وبيتس</a:t>
            </a:r>
            <a:r>
              <a:rPr lang="ar-SA" dirty="0"/>
              <a:t> </a:t>
            </a:r>
            <a:r>
              <a:rPr lang="ar-SA" dirty="0" err="1"/>
              <a:t>وكندال</a:t>
            </a:r>
            <a:r>
              <a:rPr lang="ar-SA" dirty="0"/>
              <a:t>)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ar-SA" b="1" dirty="0"/>
              <a:t>العينة العشوائية المنتظمة.</a:t>
            </a:r>
            <a:endParaRPr lang="en-US" dirty="0"/>
          </a:p>
          <a:p>
            <a:r>
              <a:rPr lang="ar-SA" dirty="0"/>
              <a:t>تتميز هذه الطريقة بأنها يتم اختيار العينات من مسافات متساوية على القائمة ، وتختار الوحدة الأولى في العينة بطريقة عشوائية ، إما باقي الوحدات فيتم اختيارها طبقا لما يقتضيه حجم العينة ، مراعيا انتظام المسافات بين وحدات الاختيار .</a:t>
            </a:r>
            <a:endParaRPr lang="en-US" dirty="0"/>
          </a:p>
          <a:p>
            <a:r>
              <a:rPr lang="ar-SA" dirty="0"/>
              <a:t> مثال على ذلك:</a:t>
            </a:r>
            <a:endParaRPr lang="en-US" dirty="0"/>
          </a:p>
          <a:p>
            <a:pPr lvl="0"/>
            <a:r>
              <a:rPr lang="ar-SA" dirty="0"/>
              <a:t>إذا أردنا اختيار عينة نسبتها (20%) من لاعبي الشباب بكرة القدم في مجتمع ما البالغ عدده (1000)لاعب ، أي بواقع لاعب لكل خمسة لاعبين فيصبح العدد الكلي (200 لاعب).</a:t>
            </a:r>
            <a:endParaRPr lang="en-US" dirty="0"/>
          </a:p>
          <a:p>
            <a:pPr lvl="0"/>
            <a:r>
              <a:rPr lang="ar-SA" dirty="0"/>
              <a:t>نضع قائمة أسماء اللاعبين (1000)لاعب من الاتحاد المركزي لكونهم معتمدين في الاتحاد.ونرتب أسماء اللاعبين بالتسلسل .</a:t>
            </a:r>
            <a:endParaRPr lang="en-US" dirty="0"/>
          </a:p>
          <a:p>
            <a:pPr lvl="0"/>
            <a:r>
              <a:rPr lang="ar-SA" dirty="0"/>
              <a:t>نختار رقم عشوائي يقع بين رقم (1-5) فمثلا يكن الرقم (3) هو الرقم المختار فيكون اللاعب في تسلسل (3) هو اللاعب الأول في العينة.</a:t>
            </a:r>
            <a:endParaRPr lang="en-US" dirty="0"/>
          </a:p>
          <a:p>
            <a:pPr lvl="0"/>
            <a:r>
              <a:rPr lang="ar-SA" dirty="0"/>
              <a:t>نضيف للعدد (3) رقم (5) فيصبح الرقم الثاني (8) وهكذا نضيف لكل رقم جديد رقم (5) فنحصل على العينة المطلوبة والتي يكون اسم اللاعب أما كل رقم مختار منهم (3-8-13-18-23-28 ...الخ).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ar-SA" b="1" dirty="0"/>
              <a:t>العينة العشوائية المزدوجة(متعددة المراحل).</a:t>
            </a:r>
            <a:endParaRPr lang="en-US" dirty="0"/>
          </a:p>
          <a:p>
            <a:r>
              <a:rPr lang="ar-SA" dirty="0"/>
              <a:t>عندما يكون المجتمع كبيرا جدا وينتشر في مساحات جغرافية واسعة، ويتطلب منا اختيار عينة من هذا المجتمع ، ولا نتمكن من استخدام الأسلوبين السابقين (البسيطة والمنتظمة) فلابد من وجود طريقة توفر الوقت والجهد والتكلفة ، وأفضل طريقة هي العينة العشوائية ذات مراحل .</a:t>
            </a:r>
            <a:endParaRPr lang="en-US" dirty="0"/>
          </a:p>
          <a:p>
            <a:r>
              <a:rPr lang="ar-SA" dirty="0"/>
              <a:t>وهنا يجب أعداد خرائط تفصيلية دقيقة عن المنطقة التي سيشملها البحث ، ويقسم المجتمع فيها إلى وحدات أولية يختار بينها عينة عشوائية ، ثم تقسم الوحدات الأولية المختارة إلى وحدات ثانية يختار من بينها عينة عشوائية ، ثم تقسم الوحدات الثانية المختارة إلى وحدات ثالثة ثم وحدات رابعة وخامسة وهكذا إلى أن نقف عند مرحلة معينة يختار من بينها العينة المطلوبة للبحث.</a:t>
            </a:r>
            <a:endParaRPr lang="en-US" dirty="0"/>
          </a:p>
          <a:p>
            <a:r>
              <a:rPr lang="ar-SA" dirty="0"/>
              <a:t>   </a:t>
            </a:r>
            <a:endParaRPr lang="en-US" dirty="0"/>
          </a:p>
          <a:p>
            <a:pPr lvl="0"/>
            <a:r>
              <a:rPr lang="ar-SA" b="1" dirty="0"/>
              <a:t>العينة العشوائية الطبقية.</a:t>
            </a:r>
            <a:endParaRPr lang="en-US" dirty="0"/>
          </a:p>
          <a:p>
            <a:r>
              <a:rPr lang="ar-SA" dirty="0"/>
              <a:t>وهنا يتم تقسيم المجتمع على عينات طبقية وكل طبقة تمثل العينة المراد أجراء التجربة عليها . </a:t>
            </a:r>
            <a:endParaRPr lang="en-US" dirty="0"/>
          </a:p>
          <a:p>
            <a:r>
              <a:rPr lang="ar-SA" dirty="0"/>
              <a:t>ويفضل أحيانا استخدام هذه الطريقة للحصول على عينة أكثر تمثيلا للمجتمع المأخوذة منه ، ويمكن استخدام عينات صغيره مما يقلل من التكاليف والجهد والوقت.</a:t>
            </a:r>
            <a:endParaRPr lang="en-US" dirty="0"/>
          </a:p>
          <a:p>
            <a:r>
              <a:rPr lang="ar-SA" dirty="0"/>
              <a:t>ويتم اختيار العينة بهذه الطريقة بعد تقسيم المجتمع الأصلي إلى فئات أو طبقات بناء على خاصية معينة ، ثم يتم اختيار بطريقة عشوائية من هذه الطبقات العدد المطلوب من المفردات بما يتناسب مع حجمها الحقيق في المجتمع الأصلي كله.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ar-SA" b="1" dirty="0"/>
              <a:t>والية تطبيق هذه الطريقة يتم </a:t>
            </a:r>
            <a:r>
              <a:rPr lang="ar-SA" b="1" dirty="0" err="1"/>
              <a:t>كمايلي</a:t>
            </a:r>
            <a:r>
              <a:rPr lang="ar-SA" b="1" dirty="0"/>
              <a:t>:</a:t>
            </a:r>
            <a:endParaRPr lang="en-US" dirty="0"/>
          </a:p>
          <a:p>
            <a:pPr lvl="0"/>
            <a:r>
              <a:rPr lang="ar-SA" dirty="0"/>
              <a:t>يقسم المجتمع إلى طبقات أو فئات وفق الصفات الرئيسية المتصلة اتصالا مباشرة بهدف البحث.</a:t>
            </a:r>
            <a:endParaRPr lang="en-US" dirty="0"/>
          </a:p>
          <a:p>
            <a:pPr lvl="0"/>
            <a:r>
              <a:rPr lang="ar-SA" dirty="0"/>
              <a:t>تحسب نسبة عدد الأفراد في كل طبقة إلى المجموع الكلي للمجتمع الأصلي.</a:t>
            </a:r>
            <a:endParaRPr lang="en-US" dirty="0"/>
          </a:p>
          <a:p>
            <a:pPr lvl="0"/>
            <a:r>
              <a:rPr lang="ar-SA" dirty="0"/>
              <a:t>يختار عددا من كل طبقة بطريقة عشوائية بما يتناسب مع حجمها الفعلي في المجتمع الأصلي.</a:t>
            </a:r>
            <a:endParaRPr lang="en-US" dirty="0"/>
          </a:p>
          <a:p>
            <a:pPr lvl="0"/>
            <a:r>
              <a:rPr lang="ar-SA" dirty="0"/>
              <a:t>تجمع هذه العينات العشوائية الطبقية في عينة واحدة تمثل المجتمع الأصلي الذي تم اختيار العينة منها.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1043</Words>
  <Application>Microsoft Office PowerPoint</Application>
  <PresentationFormat>عرض على الشاشة (3:4)‏</PresentationFormat>
  <Paragraphs>89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3-2 مجتمع البحث وعينته.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3-2 مجتمع البحث وعينته.</dc:title>
  <dc:creator>KING</dc:creator>
  <cp:lastModifiedBy>KING</cp:lastModifiedBy>
  <cp:revision>3</cp:revision>
  <dcterms:created xsi:type="dcterms:W3CDTF">2018-12-10T17:09:05Z</dcterms:created>
  <dcterms:modified xsi:type="dcterms:W3CDTF">2018-12-10T17:15:12Z</dcterms:modified>
</cp:coreProperties>
</file>